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3" r:id="rId6"/>
    <p:sldId id="264" r:id="rId7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70" autoAdjust="0"/>
  </p:normalViewPr>
  <p:slideViewPr>
    <p:cSldViewPr snapToGrid="0">
      <p:cViewPr varScale="1">
        <p:scale>
          <a:sx n="213" d="100"/>
          <a:sy n="213" d="100"/>
        </p:scale>
        <p:origin x="1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1AE11-D2B5-46B9-9FE3-B80DF9997ACE}" type="datetimeFigureOut">
              <a:rPr lang="de-CH" smtClean="0"/>
              <a:t>20.10.2021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6E83-480E-42A5-9ADE-C265844AE8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5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1440000"/>
            <a:ext cx="6120000" cy="1368000"/>
          </a:xfrm>
        </p:spPr>
        <p:txBody>
          <a:bodyPr anchor="t">
            <a:noAutofit/>
          </a:bodyPr>
          <a:lstStyle>
            <a:lvl1pPr algn="l">
              <a:lnSpc>
                <a:spcPts val="5000"/>
              </a:lnSpc>
              <a:defRPr sz="5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2879999"/>
            <a:ext cx="6120000" cy="61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 b="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612000" y="1260000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 userDrawn="1"/>
        </p:nvCxnSpPr>
        <p:spPr>
          <a:xfrm>
            <a:off x="612000" y="1260000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216000"/>
            <a:ext cx="900000" cy="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6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2000" y="1080000"/>
            <a:ext cx="7920000" cy="370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147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,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824000" y="1224000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6060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, Bildhöhe 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824000" y="1224000"/>
            <a:ext cx="3708000" cy="171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12775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49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mit_Personenporträ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6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4824000" y="1224000"/>
            <a:ext cx="2520000" cy="144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2830736"/>
            <a:ext cx="3708000" cy="1832704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4"/>
          <p:cNvSpPr>
            <a:spLocks noGrp="1" noChangeAspect="1"/>
          </p:cNvSpPr>
          <p:nvPr>
            <p:ph type="pic" sz="quarter" idx="16"/>
          </p:nvPr>
        </p:nvSpPr>
        <p:spPr>
          <a:xfrm>
            <a:off x="612000" y="1224000"/>
            <a:ext cx="2520000" cy="144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810937" y="2817874"/>
            <a:ext cx="3708000" cy="1845566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2775" y="1223999"/>
            <a:ext cx="7919224" cy="288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500" b="0"/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2pPr>
            <a:lvl3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3pPr>
            <a:lvl4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4pPr>
            <a:lvl5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5pPr>
          </a:lstStyle>
          <a:p>
            <a:pPr lvl="0"/>
            <a:r>
              <a:rPr lang="de-DE" dirty="0"/>
              <a:t>Diagrammtitel durch Klicken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1548000" y="1657170"/>
            <a:ext cx="6516000" cy="2988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569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/Illustration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>
          <a:xfrm>
            <a:off x="611999" y="1224000"/>
            <a:ext cx="6120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984000" y="1223999"/>
            <a:ext cx="1548000" cy="3420000"/>
          </a:xfrm>
        </p:spPr>
        <p:txBody>
          <a:bodyPr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0"/>
            </a:lvl1pPr>
            <a:lvl2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0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Zusatzin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792000"/>
            <a:ext cx="6120000" cy="432000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320000"/>
            <a:ext cx="6120000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buNone/>
              <a:defRPr sz="1500" b="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12000" y="1260000"/>
            <a:ext cx="7920000" cy="28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216000"/>
            <a:ext cx="900000" cy="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8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, ohne Zusatzin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792000"/>
            <a:ext cx="7920000" cy="432000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12000" y="1260000"/>
            <a:ext cx="7920000" cy="36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216000"/>
            <a:ext cx="900000" cy="2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3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5760000" cy="3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5760000" cy="3420000"/>
          </a:xfrm>
        </p:spPr>
        <p:txBody>
          <a:bodyPr/>
          <a:lstStyle>
            <a:lvl1pPr marL="360000" indent="-360000" defTabSz="360000">
              <a:buFont typeface="+mj-lt"/>
              <a:buAutoNum type="arabicPeriod"/>
              <a:tabLst/>
              <a:defRPr/>
            </a:lvl1pPr>
            <a:lvl2pPr marL="360000" indent="0" defTabSz="360000">
              <a:spcAft>
                <a:spcPts val="600"/>
              </a:spcAft>
              <a:buFontTx/>
              <a:buNone/>
              <a:tabLst/>
              <a:defRPr baseline="0"/>
            </a:lvl2pPr>
            <a:lvl3pPr marL="360000" indent="0" defTabSz="360000">
              <a:spcAft>
                <a:spcPts val="600"/>
              </a:spcAft>
              <a:buFontTx/>
              <a:buNone/>
              <a:tabLst/>
              <a:defRPr/>
            </a:lvl3pPr>
            <a:lvl4pPr marL="360000" indent="0" defTabSz="360000">
              <a:lnSpc>
                <a:spcPts val="2000"/>
              </a:lnSpc>
              <a:spcAft>
                <a:spcPts val="600"/>
              </a:spcAft>
              <a:buFontTx/>
              <a:buNone/>
              <a:tabLst/>
              <a:defRPr/>
            </a:lvl4pPr>
            <a:lvl5pPr marL="360000" indent="0" defTabSz="360000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lvl5pPr>
            <a:lvl6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/>
            </a:lvl6pPr>
            <a:lvl7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/>
            </a:lvl7pPr>
            <a:lvl8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 sz="1500"/>
            </a:lvl8pPr>
            <a:lvl9pPr marL="360000" indent="0" defTabSz="360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/>
            </a:lvl9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771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1224000"/>
            <a:ext cx="6120000" cy="432000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0">
                <a:solidFill>
                  <a:srgbClr val="AF28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6115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eit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6120000" cy="3420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180000" indent="-180000">
              <a:spcBef>
                <a:spcPts val="600"/>
              </a:spcBef>
              <a:spcAft>
                <a:spcPts val="0"/>
              </a:spcAft>
              <a:defRPr/>
            </a:lvl2pPr>
            <a:lvl3pPr>
              <a:defRPr/>
            </a:lvl3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| 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4560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eite 1-spaltig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223999"/>
            <a:ext cx="6120000" cy="3420000"/>
          </a:xfrm>
        </p:spPr>
        <p:txBody>
          <a:bodyPr/>
          <a:lstStyle>
            <a:lvl1pPr marL="180000" indent="-180000">
              <a:spcAft>
                <a:spcPts val="0"/>
              </a:spcAft>
              <a:buFontTx/>
              <a:buNone/>
              <a:defRPr/>
            </a:lvl1pPr>
            <a:lvl2pPr marL="180000" indent="-180000">
              <a:spcBef>
                <a:spcPts val="600"/>
              </a:spcBef>
              <a:spcAft>
                <a:spcPts val="0"/>
              </a:spcAft>
              <a:defRPr/>
            </a:lvl2pPr>
            <a:lvl3pPr>
              <a:defRPr/>
            </a:lvl3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| 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1866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7920000" cy="324000"/>
          </a:xfrm>
        </p:spPr>
        <p:txBody>
          <a:bodyPr wrap="square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12775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indent="-144000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2pPr>
            <a:lvl3pPr marL="288000" indent="-144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3pPr>
            <a:lvl4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4pPr>
            <a:lvl5pPr marL="288000" indent="-144000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-"/>
              <a:defRPr sz="1300"/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12000" y="1078708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612000" y="4788954"/>
            <a:ext cx="792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1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824000" y="1223999"/>
            <a:ext cx="3708000" cy="342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300" b="0"/>
            </a:lvl1pPr>
            <a:lvl2pPr marL="144000" marR="0" indent="-144000" algn="l" defTabSz="1800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marR="0" indent="-144000" algn="l" defTabSz="1800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marR="0" indent="-144000" algn="l" defTabSz="1800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marR="0" indent="-144000" algn="l" defTabSz="1800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ts val="1800"/>
              </a:lnSpc>
              <a:buFontTx/>
              <a:buNone/>
              <a:defRPr sz="1300"/>
            </a:lvl6pPr>
            <a:lvl7pPr marL="0" indent="0">
              <a:lnSpc>
                <a:spcPts val="1800"/>
              </a:lnSpc>
              <a:buFontTx/>
              <a:buNone/>
              <a:defRPr sz="1300"/>
            </a:lvl7pPr>
            <a:lvl8pPr marL="0" indent="0">
              <a:lnSpc>
                <a:spcPts val="1800"/>
              </a:lnSpc>
              <a:buFontTx/>
              <a:buNone/>
              <a:defRPr sz="1300"/>
            </a:lvl8pPr>
            <a:lvl9pPr marL="0" indent="0">
              <a:lnSpc>
                <a:spcPts val="1800"/>
              </a:lnSpc>
              <a:buFontTx/>
              <a:buNone/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2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216000"/>
            <a:ext cx="540000" cy="162171"/>
          </a:xfrm>
          <a:prstGeom prst="rect">
            <a:avLst/>
          </a:prstGeom>
        </p:spPr>
      </p:pic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2000" y="720000"/>
            <a:ext cx="7920000" cy="40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879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2000" y="720000"/>
            <a:ext cx="6120000" cy="324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4895999"/>
            <a:ext cx="468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4895999"/>
            <a:ext cx="108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lnSpc>
                <a:spcPct val="100000"/>
              </a:lnSpc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3"/>
          </p:nvPr>
        </p:nvSpPr>
        <p:spPr>
          <a:xfrm>
            <a:off x="1116000" y="4895999"/>
            <a:ext cx="3600000" cy="144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>
              <a:lnSpc>
                <a:spcPct val="100000"/>
              </a:lnSpc>
              <a:defRPr lang="de-CH"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idx="1"/>
          </p:nvPr>
        </p:nvSpPr>
        <p:spPr>
          <a:xfrm>
            <a:off x="612000" y="1224000"/>
            <a:ext cx="6120000" cy="338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41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6" r:id="rId3"/>
    <p:sldLayoutId id="2147483687" r:id="rId4"/>
    <p:sldLayoutId id="2147483690" r:id="rId5"/>
    <p:sldLayoutId id="2147483684" r:id="rId6"/>
    <p:sldLayoutId id="2147483695" r:id="rId7"/>
    <p:sldLayoutId id="2147483685" r:id="rId8"/>
    <p:sldLayoutId id="2147483683" r:id="rId9"/>
    <p:sldLayoutId id="2147483688" r:id="rId10"/>
    <p:sldLayoutId id="2147483689" r:id="rId11"/>
    <p:sldLayoutId id="2147483692" r:id="rId12"/>
    <p:sldLayoutId id="2147483694" r:id="rId13"/>
    <p:sldLayoutId id="2147483691" r:id="rId14"/>
    <p:sldLayoutId id="2147483693" r:id="rId15"/>
  </p:sldLayoutIdLst>
  <p:hf hdr="0"/>
  <p:txStyles>
    <p:titleStyle>
      <a:lvl1pPr algn="l" defTabSz="514350" rtl="0" eaLnBrk="1" latinLnBrk="0" hangingPunct="1">
        <a:lnSpc>
          <a:spcPts val="2400"/>
        </a:lnSpc>
        <a:spcBef>
          <a:spcPts val="0"/>
        </a:spcBef>
        <a:spcAft>
          <a:spcPts val="0"/>
        </a:spcAft>
        <a:buNone/>
        <a:defRPr sz="2400" b="0" kern="1200">
          <a:solidFill>
            <a:srgbClr val="AF283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marR="0" indent="-180000" algn="l" defTabSz="180000" rtl="0" eaLnBrk="1" fontAlgn="auto" latinLnBrk="0" hangingPunct="1">
        <a:lnSpc>
          <a:spcPts val="2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60000" marR="0" indent="-180000" algn="l" defTabSz="180000" rtl="0" eaLnBrk="1" fontAlgn="auto" latinLnBrk="0" hangingPunct="1">
        <a:lnSpc>
          <a:spcPts val="2000"/>
        </a:lnSpc>
        <a:spcBef>
          <a:spcPts val="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5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180000" rtl="0" eaLnBrk="1" latinLnBrk="0" hangingPunct="1">
        <a:lnSpc>
          <a:spcPts val="2000"/>
        </a:lnSpc>
        <a:spcBef>
          <a:spcPts val="0"/>
        </a:spcBef>
        <a:buClrTx/>
        <a:buSzPct val="100000"/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180000" rtl="0" eaLnBrk="1" latinLnBrk="0" hangingPunct="1">
        <a:lnSpc>
          <a:spcPts val="2000"/>
        </a:lnSpc>
        <a:spcBef>
          <a:spcPts val="0"/>
        </a:spcBef>
        <a:buClrTx/>
        <a:buSzPct val="100000"/>
        <a:buFont typeface="Symbol" panose="05050102010706020507" pitchFamily="18" charset="2"/>
        <a:buChar char="-"/>
        <a:tabLst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180000" rtl="0" eaLnBrk="1" latinLnBrk="0" hangingPunct="1">
        <a:lnSpc>
          <a:spcPts val="2000"/>
        </a:lnSpc>
        <a:spcBef>
          <a:spcPts val="0"/>
        </a:spcBef>
        <a:buFont typeface="Symbol" panose="05050102010706020507" pitchFamily="18" charset="2"/>
        <a:buChar char="-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180000" rtl="0" eaLnBrk="1" latinLnBrk="0" hangingPunct="1">
        <a:lnSpc>
          <a:spcPts val="2000"/>
        </a:lnSpc>
        <a:spcBef>
          <a:spcPts val="0"/>
        </a:spcBef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256" userDrawn="1">
          <p15:clr>
            <a:srgbClr val="F26B43"/>
          </p15:clr>
        </p15:guide>
        <p15:guide id="4" pos="1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www.minand.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2400" dirty="0"/>
              <a:t>Lokales Gebäudeprogramm in Mörel-Filet. </a:t>
            </a:r>
            <a:r>
              <a:rPr lang="de-CH" sz="1800" dirty="0"/>
              <a:t>Angebot für Wohn- und Hauseigentümer. 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Alban Albrecht, Gemeindepräsident</a:t>
            </a:r>
          </a:p>
          <a:p>
            <a:endParaRPr lang="de-CH" dirty="0"/>
          </a:p>
          <a:p>
            <a:r>
              <a:rPr lang="de-CH" dirty="0"/>
              <a:t>Projektstart, 20. Oktober 2021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2E4FA2B-C9C4-41DE-A5CB-B1A6628A7BDD}"/>
              </a:ext>
            </a:extLst>
          </p:cNvPr>
          <p:cNvSpPr/>
          <p:nvPr/>
        </p:nvSpPr>
        <p:spPr>
          <a:xfrm>
            <a:off x="7662672" y="121920"/>
            <a:ext cx="1152144" cy="469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35BE43-AC5B-42C9-B829-DB33FB2D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461043"/>
            <a:ext cx="1634103" cy="4847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53D684-3AAA-4A56-84FA-0A61B1E7C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782" y="138337"/>
            <a:ext cx="1352908" cy="7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2000" y="720000"/>
            <a:ext cx="8735200" cy="324000"/>
          </a:xfrm>
        </p:spPr>
        <p:txBody>
          <a:bodyPr/>
          <a:lstStyle/>
          <a:p>
            <a:r>
              <a:rPr lang="de-CH" dirty="0"/>
              <a:t>Aktionsplan Resiliente Berggemeinden am Beispiel </a:t>
            </a:r>
            <a:r>
              <a:rPr lang="de-CH" dirty="0" err="1"/>
              <a:t>Mörel</a:t>
            </a:r>
            <a:r>
              <a:rPr lang="de-CH" dirty="0"/>
              <a:t> - Filet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167556-F695-4B77-A79D-9565BB0C2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2" t="1830" r="2871" b="1126"/>
          <a:stretch/>
        </p:blipFill>
        <p:spPr>
          <a:xfrm>
            <a:off x="2627675" y="1628377"/>
            <a:ext cx="3888649" cy="257254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66B23F1-6463-4B36-AEFD-FA02FC947CF5}"/>
              </a:ext>
            </a:extLst>
          </p:cNvPr>
          <p:cNvSpPr/>
          <p:nvPr/>
        </p:nvSpPr>
        <p:spPr>
          <a:xfrm>
            <a:off x="612000" y="1196340"/>
            <a:ext cx="1775460" cy="34366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500" i="1" dirty="0">
                <a:solidFill>
                  <a:schemeClr val="tx1"/>
                </a:solidFill>
              </a:rPr>
              <a:t>Programm 1:</a:t>
            </a:r>
          </a:p>
          <a:p>
            <a:r>
              <a:rPr lang="de-CH" sz="1500" dirty="0">
                <a:solidFill>
                  <a:schemeClr val="tx1"/>
                </a:solidFill>
              </a:rPr>
              <a:t>Genossenschaft «</a:t>
            </a:r>
            <a:r>
              <a:rPr lang="de-CH" sz="1500" b="1" dirty="0" err="1">
                <a:solidFill>
                  <a:srgbClr val="C00000"/>
                </a:solidFill>
              </a:rPr>
              <a:t>Minand</a:t>
            </a:r>
            <a:r>
              <a:rPr lang="de-CH" sz="1500" b="1" dirty="0">
                <a:solidFill>
                  <a:srgbClr val="C00000"/>
                </a:solidFill>
              </a:rPr>
              <a:t> </a:t>
            </a:r>
            <a:r>
              <a:rPr lang="de-CH" sz="1500" b="1" dirty="0" err="1">
                <a:solidFill>
                  <a:srgbClr val="C00000"/>
                </a:solidFill>
              </a:rPr>
              <a:t>fer</a:t>
            </a:r>
            <a:r>
              <a:rPr lang="de-CH" sz="1500" b="1" dirty="0">
                <a:solidFill>
                  <a:srgbClr val="C00000"/>
                </a:solidFill>
              </a:rPr>
              <a:t> z Dorf</a:t>
            </a:r>
            <a:r>
              <a:rPr lang="de-CH" sz="1500" dirty="0">
                <a:solidFill>
                  <a:schemeClr val="tx1"/>
                </a:solidFill>
              </a:rPr>
              <a:t>»</a:t>
            </a:r>
          </a:p>
          <a:p>
            <a:endParaRPr lang="de-CH" sz="1500" dirty="0">
              <a:solidFill>
                <a:schemeClr val="tx1"/>
              </a:solidFill>
            </a:endParaRPr>
          </a:p>
          <a:p>
            <a:r>
              <a:rPr lang="de-CH" sz="1500" i="1" dirty="0">
                <a:solidFill>
                  <a:schemeClr val="tx1"/>
                </a:solidFill>
              </a:rPr>
              <a:t>Programm 2:</a:t>
            </a:r>
          </a:p>
          <a:p>
            <a:r>
              <a:rPr lang="de-CH" sz="1500" dirty="0">
                <a:solidFill>
                  <a:schemeClr val="tx1"/>
                </a:solidFill>
              </a:rPr>
              <a:t>Attraktives </a:t>
            </a:r>
            <a:r>
              <a:rPr lang="de-CH" sz="1500" b="1" dirty="0">
                <a:solidFill>
                  <a:srgbClr val="C00000"/>
                </a:solidFill>
              </a:rPr>
              <a:t>Wohnen</a:t>
            </a:r>
            <a:r>
              <a:rPr lang="de-CH" sz="1500" dirty="0">
                <a:solidFill>
                  <a:schemeClr val="tx1"/>
                </a:solidFill>
              </a:rPr>
              <a:t> in </a:t>
            </a:r>
            <a:r>
              <a:rPr lang="de-CH" sz="1500" dirty="0" err="1">
                <a:solidFill>
                  <a:schemeClr val="tx1"/>
                </a:solidFill>
              </a:rPr>
              <a:t>Mörel</a:t>
            </a:r>
            <a:r>
              <a:rPr lang="de-CH" sz="1500" dirty="0">
                <a:solidFill>
                  <a:schemeClr val="tx1"/>
                </a:solidFill>
              </a:rPr>
              <a:t> – Filet</a:t>
            </a:r>
          </a:p>
          <a:p>
            <a:br>
              <a:rPr lang="de-CH" sz="1500" dirty="0">
                <a:solidFill>
                  <a:schemeClr val="tx1"/>
                </a:solidFill>
              </a:rPr>
            </a:br>
            <a:endParaRPr lang="de-CH" sz="15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29E7D1-EF61-4B13-8491-2A4E4F27251A}"/>
              </a:ext>
            </a:extLst>
          </p:cNvPr>
          <p:cNvSpPr/>
          <p:nvPr/>
        </p:nvSpPr>
        <p:spPr>
          <a:xfrm>
            <a:off x="6756540" y="1196340"/>
            <a:ext cx="1775460" cy="34366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CH" sz="1500" i="1" dirty="0">
                <a:solidFill>
                  <a:schemeClr val="tx1"/>
                </a:solidFill>
              </a:rPr>
              <a:t>Programm 3:</a:t>
            </a:r>
            <a:r>
              <a:rPr lang="de-CH" sz="1500" dirty="0">
                <a:solidFill>
                  <a:schemeClr val="tx1"/>
                </a:solidFill>
              </a:rPr>
              <a:t> Nachhaltiger </a:t>
            </a:r>
            <a:r>
              <a:rPr lang="de-CH" sz="1500" b="1" dirty="0">
                <a:solidFill>
                  <a:srgbClr val="C00000"/>
                </a:solidFill>
              </a:rPr>
              <a:t>Tourismus</a:t>
            </a:r>
            <a:r>
              <a:rPr lang="de-CH" sz="1500" dirty="0">
                <a:solidFill>
                  <a:schemeClr val="tx1"/>
                </a:solidFill>
              </a:rPr>
              <a:t> in </a:t>
            </a:r>
            <a:r>
              <a:rPr lang="de-CH" sz="1500" dirty="0" err="1">
                <a:solidFill>
                  <a:schemeClr val="tx1"/>
                </a:solidFill>
              </a:rPr>
              <a:t>Mörel</a:t>
            </a:r>
            <a:r>
              <a:rPr lang="de-CH" sz="1500" dirty="0">
                <a:solidFill>
                  <a:schemeClr val="tx1"/>
                </a:solidFill>
              </a:rPr>
              <a:t> - Filet</a:t>
            </a:r>
          </a:p>
          <a:p>
            <a:pPr algn="r"/>
            <a:endParaRPr lang="de-CH" sz="1500" dirty="0">
              <a:solidFill>
                <a:schemeClr val="tx1"/>
              </a:solidFill>
            </a:endParaRPr>
          </a:p>
          <a:p>
            <a:pPr algn="r"/>
            <a:endParaRPr lang="de-CH" sz="1500" dirty="0">
              <a:solidFill>
                <a:schemeClr val="tx1"/>
              </a:solidFill>
            </a:endParaRPr>
          </a:p>
          <a:p>
            <a:pPr algn="r"/>
            <a:r>
              <a:rPr lang="de-CH" sz="1500" i="1" dirty="0">
                <a:solidFill>
                  <a:schemeClr val="tx1"/>
                </a:solidFill>
              </a:rPr>
              <a:t>Programm 4:</a:t>
            </a:r>
            <a:r>
              <a:rPr lang="de-CH" sz="1500" dirty="0">
                <a:solidFill>
                  <a:schemeClr val="tx1"/>
                </a:solidFill>
              </a:rPr>
              <a:t> Positionierung als</a:t>
            </a:r>
            <a:endParaRPr lang="de-CH" sz="1500" b="1" dirty="0">
              <a:solidFill>
                <a:srgbClr val="C00000"/>
              </a:solidFill>
            </a:endParaRPr>
          </a:p>
          <a:p>
            <a:pPr algn="r"/>
            <a:endParaRPr lang="de-CH" sz="1500" b="1" dirty="0">
              <a:solidFill>
                <a:srgbClr val="C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A27C2C-6942-4BA1-94F8-78B2EFFF823D}"/>
              </a:ext>
            </a:extLst>
          </p:cNvPr>
          <p:cNvSpPr/>
          <p:nvPr/>
        </p:nvSpPr>
        <p:spPr>
          <a:xfrm>
            <a:off x="7662672" y="121920"/>
            <a:ext cx="1152144" cy="469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0D131A-B5EB-4E47-864A-8CC60954D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444" y="162560"/>
            <a:ext cx="630555" cy="3550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3C8C2F2-7A4B-42E3-80DC-3C91803D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657" y="3781984"/>
            <a:ext cx="1113524" cy="3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4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2000" y="720000"/>
            <a:ext cx="6922656" cy="324000"/>
          </a:xfrm>
        </p:spPr>
        <p:txBody>
          <a:bodyPr/>
          <a:lstStyle/>
          <a:p>
            <a:r>
              <a:rPr lang="de-CH" dirty="0"/>
              <a:t>Programm 1: Genossenschaft «</a:t>
            </a:r>
            <a:r>
              <a:rPr lang="de-CH" dirty="0" err="1"/>
              <a:t>Minand</a:t>
            </a:r>
            <a:r>
              <a:rPr lang="de-CH" dirty="0"/>
              <a:t> </a:t>
            </a:r>
            <a:r>
              <a:rPr lang="de-CH" dirty="0" err="1"/>
              <a:t>fer</a:t>
            </a:r>
            <a:r>
              <a:rPr lang="de-CH" dirty="0"/>
              <a:t> z Dorf»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C53353-A743-4264-A1B3-74963FCD7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46132"/>
            <a:ext cx="2894400" cy="16182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76BFCFC-9CF4-4576-B33F-43F8ABF09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2807596"/>
            <a:ext cx="2894400" cy="195508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002C735-D044-4161-8AC0-7BB2C7CDF0D0}"/>
              </a:ext>
            </a:extLst>
          </p:cNvPr>
          <p:cNvSpPr/>
          <p:nvPr/>
        </p:nvSpPr>
        <p:spPr>
          <a:xfrm>
            <a:off x="3700272" y="1146132"/>
            <a:ext cx="4956048" cy="359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/>
              <a:t>Gründung der Genossenschaft «</a:t>
            </a:r>
            <a:r>
              <a:rPr lang="de-CH" sz="1400" dirty="0" err="1"/>
              <a:t>Minand</a:t>
            </a:r>
            <a:r>
              <a:rPr lang="de-CH" sz="1400" dirty="0"/>
              <a:t> </a:t>
            </a:r>
            <a:r>
              <a:rPr lang="de-CH" sz="1400" dirty="0" err="1"/>
              <a:t>fer</a:t>
            </a:r>
            <a:r>
              <a:rPr lang="de-CH" sz="1400" dirty="0"/>
              <a:t> z Dorf», Dezember 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/>
              <a:t>Insgesamt 1 MM CHF Investitionen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C00000"/>
                </a:solidFill>
              </a:rPr>
              <a:t>20% </a:t>
            </a:r>
            <a:r>
              <a:rPr lang="de-CH" sz="1400" dirty="0"/>
              <a:t>Bevölkerung beteiligen sich mit Anteilschein von je 1000 CHF an der Genossenschaft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/>
              <a:t>Kauf Restaurant Furka, August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/>
              <a:t>Abschluss Gebäudesanierung, Januar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/>
              <a:t>Eröffnung Restaurant Furka, Mai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/>
              <a:t>Mehr Informationen: </a:t>
            </a:r>
            <a:r>
              <a:rPr lang="de-CH" sz="1400" dirty="0">
                <a:hlinkClick r:id="rId4"/>
              </a:rPr>
              <a:t>https://www.minand.ch</a:t>
            </a:r>
            <a:endParaRPr lang="de-CH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u="sng" dirty="0"/>
              <a:t>Projektstan</a:t>
            </a:r>
            <a:r>
              <a:rPr lang="de-CH" sz="1400" u="sng" dirty="0">
                <a:solidFill>
                  <a:schemeClr val="tx1"/>
                </a:solidFill>
              </a:rPr>
              <a:t>d</a:t>
            </a:r>
            <a:r>
              <a:rPr lang="de-CH" sz="1400" dirty="0">
                <a:solidFill>
                  <a:schemeClr val="tx1"/>
                </a:solidFill>
              </a:rPr>
              <a:t>: </a:t>
            </a:r>
            <a:r>
              <a:rPr lang="de-CH" sz="1400" b="1" dirty="0">
                <a:solidFill>
                  <a:srgbClr val="00B050"/>
                </a:solidFill>
              </a:rPr>
              <a:t>Finanzierung gesichert, Restaurant in Betrieb. 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D69E5EF-CB70-4FBA-A2A2-2203ADC0699D}"/>
              </a:ext>
            </a:extLst>
          </p:cNvPr>
          <p:cNvSpPr/>
          <p:nvPr/>
        </p:nvSpPr>
        <p:spPr>
          <a:xfrm>
            <a:off x="7662672" y="121920"/>
            <a:ext cx="1152144" cy="469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6CD02F8-FF95-4CCC-9FC5-2D6672CDE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444" y="162560"/>
            <a:ext cx="630555" cy="3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2000" y="720000"/>
            <a:ext cx="6922656" cy="324000"/>
          </a:xfrm>
        </p:spPr>
        <p:txBody>
          <a:bodyPr/>
          <a:lstStyle/>
          <a:p>
            <a:r>
              <a:rPr lang="de-CH" dirty="0"/>
              <a:t>Programm 2: Nachhaltiger Tourismus in </a:t>
            </a:r>
            <a:r>
              <a:rPr lang="de-CH" dirty="0" err="1"/>
              <a:t>Mörel</a:t>
            </a:r>
            <a:r>
              <a:rPr lang="de-CH" dirty="0"/>
              <a:t> - Filet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99886C-7EDA-4F88-949C-8D54DBA9A628}"/>
              </a:ext>
            </a:extLst>
          </p:cNvPr>
          <p:cNvSpPr/>
          <p:nvPr/>
        </p:nvSpPr>
        <p:spPr>
          <a:xfrm>
            <a:off x="3895200" y="1185896"/>
            <a:ext cx="4815984" cy="3568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Weiterentwicklung Dorfhotel Furka: 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Teilprojekt 1: </a:t>
            </a:r>
            <a:r>
              <a:rPr lang="de-CH" sz="1400" b="1" dirty="0">
                <a:solidFill>
                  <a:schemeClr val="tx1"/>
                </a:solidFill>
              </a:rPr>
              <a:t>Plattform</a:t>
            </a:r>
            <a:r>
              <a:rPr lang="de-CH" sz="1400" dirty="0">
                <a:solidFill>
                  <a:schemeClr val="tx1"/>
                </a:solidFill>
              </a:rPr>
              <a:t> als Basis für die Vermietung von Wohnungen und Häuser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Teilprojekt 2: </a:t>
            </a:r>
            <a:r>
              <a:rPr lang="de-CH" sz="1400" b="1" dirty="0">
                <a:solidFill>
                  <a:schemeClr val="tx1"/>
                </a:solidFill>
              </a:rPr>
              <a:t>Mietwohnungen – Vermietung </a:t>
            </a:r>
            <a:r>
              <a:rPr lang="de-CH" sz="1400" dirty="0">
                <a:solidFill>
                  <a:schemeClr val="tx1"/>
                </a:solidFill>
              </a:rPr>
              <a:t>von Wohnungen und Häuser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Teilprojekt 3: </a:t>
            </a:r>
            <a:r>
              <a:rPr lang="de-CH" sz="1400" b="1" dirty="0">
                <a:solidFill>
                  <a:schemeClr val="tx1"/>
                </a:solidFill>
              </a:rPr>
              <a:t>Hotelservice</a:t>
            </a:r>
            <a:r>
              <a:rPr lang="de-CH" sz="1400" dirty="0">
                <a:solidFill>
                  <a:schemeClr val="tx1"/>
                </a:solidFill>
              </a:rPr>
              <a:t> und Dienstleistungen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Genossenschaft, Gemeinde Mörel-Filet, Fachhochschule Nordwestschweiz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</a:rPr>
              <a:t>Investitionskosten: 230’000 CHF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chemeClr val="tx1"/>
                </a:solidFill>
              </a:rPr>
              <a:t>Projektstand: </a:t>
            </a:r>
            <a:r>
              <a:rPr lang="de-CH" sz="1400" b="1" dirty="0">
                <a:solidFill>
                  <a:srgbClr val="00B050"/>
                </a:solidFill>
              </a:rPr>
              <a:t>Zusage der Teil - Finanzierung durch den Kanton.</a:t>
            </a:r>
          </a:p>
        </p:txBody>
      </p:sp>
      <p:pic>
        <p:nvPicPr>
          <p:cNvPr id="3074" name="Picture 2" descr="Das Aletschgebiet | Pro Natura Aletsch">
            <a:extLst>
              <a:ext uri="{FF2B5EF4-FFF2-40B4-BE49-F238E27FC236}">
                <a16:creationId xmlns:a16="http://schemas.microsoft.com/office/drawing/2014/main" id="{9A01C74F-9C02-4CBF-9391-90238728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91454"/>
            <a:ext cx="3094212" cy="1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CABDEA2-BBE5-4FB7-84CB-E2987450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2632350"/>
            <a:ext cx="3094212" cy="17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636BAD7-E844-4EF9-B26E-C90F04DF030F}"/>
              </a:ext>
            </a:extLst>
          </p:cNvPr>
          <p:cNvSpPr/>
          <p:nvPr/>
        </p:nvSpPr>
        <p:spPr>
          <a:xfrm>
            <a:off x="7662672" y="121920"/>
            <a:ext cx="1152144" cy="469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E8E9C1-404A-4827-AB15-8F08A344B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444" y="162560"/>
            <a:ext cx="630555" cy="3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2000" y="720000"/>
            <a:ext cx="6922656" cy="324000"/>
          </a:xfrm>
        </p:spPr>
        <p:txBody>
          <a:bodyPr/>
          <a:lstStyle/>
          <a:p>
            <a:r>
              <a:rPr lang="de-CH" dirty="0">
                <a:solidFill>
                  <a:srgbClr val="C00000"/>
                </a:solidFill>
              </a:rPr>
              <a:t>Programm 3: Attraktives </a:t>
            </a:r>
            <a:r>
              <a:rPr lang="de-CH" dirty="0"/>
              <a:t>Wohnen in </a:t>
            </a:r>
            <a:r>
              <a:rPr lang="de-CH" dirty="0" err="1"/>
              <a:t>Mörel</a:t>
            </a:r>
            <a:r>
              <a:rPr lang="de-CH" dirty="0"/>
              <a:t> – Filet</a:t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F4C465-5752-4FCC-B624-48CC9DD12E01}" type="datetime1">
              <a:rPr lang="de-CH" smtClean="0"/>
              <a:pPr/>
              <a:t>20.10.2021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/>
              <a:t>© EBP  |  </a:t>
            </a:r>
            <a:fld id="{54FEE654-469D-4C0D-A416-604782904967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 Titel der Präsentation</a:t>
            </a:r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8655CA-1932-48C8-8C0B-FFB418B9A6C5}"/>
              </a:ext>
            </a:extLst>
          </p:cNvPr>
          <p:cNvSpPr/>
          <p:nvPr/>
        </p:nvSpPr>
        <p:spPr>
          <a:xfrm>
            <a:off x="5650992" y="1169392"/>
            <a:ext cx="3005328" cy="3568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sz="15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Projekte für modernen Wohnkomfort – Holzbau Weger AG">
            <a:extLst>
              <a:ext uri="{FF2B5EF4-FFF2-40B4-BE49-F238E27FC236}">
                <a16:creationId xmlns:a16="http://schemas.microsoft.com/office/drawing/2014/main" id="{52F41353-ABE1-4BE4-9805-D8922845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06696"/>
            <a:ext cx="2826144" cy="18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larenergie | WWF Schweiz">
            <a:extLst>
              <a:ext uri="{FF2B5EF4-FFF2-40B4-BE49-F238E27FC236}">
                <a16:creationId xmlns:a16="http://schemas.microsoft.com/office/drawing/2014/main" id="{01109261-9957-42E1-9BB6-9F6B55F2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053488"/>
            <a:ext cx="2826144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BD29066-11C6-4C65-8617-29C9658308D4}"/>
              </a:ext>
            </a:extLst>
          </p:cNvPr>
          <p:cNvSpPr/>
          <p:nvPr/>
        </p:nvSpPr>
        <p:spPr>
          <a:xfrm>
            <a:off x="3669792" y="1321792"/>
            <a:ext cx="4925568" cy="3568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500" dirty="0"/>
              <a:t>Energieland Wallis 2060: 100% Erneuerbar und einheimisch, Gebäudepark im Fokus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500" dirty="0"/>
              <a:t>Aufbau lokales Gebäudeprogramm in </a:t>
            </a:r>
            <a:r>
              <a:rPr lang="de-CH" sz="1500" dirty="0" err="1"/>
              <a:t>Mörel</a:t>
            </a:r>
            <a:r>
              <a:rPr lang="de-CH" sz="1500" dirty="0"/>
              <a:t> – Filet zur Förderung der Sanierungen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500" dirty="0">
                <a:solidFill>
                  <a:schemeClr val="tx1"/>
                </a:solidFill>
              </a:rPr>
              <a:t>Raiffeisen, Minergie und EBP als Partner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500" b="1">
                <a:solidFill>
                  <a:schemeClr val="tx1"/>
                </a:solidFill>
              </a:rPr>
              <a:t>Projektstand</a:t>
            </a:r>
            <a:r>
              <a:rPr lang="de-CH" sz="1500" dirty="0">
                <a:solidFill>
                  <a:schemeClr val="tx1"/>
                </a:solidFill>
              </a:rPr>
              <a:t>: </a:t>
            </a:r>
            <a:r>
              <a:rPr lang="de-CH" sz="1500" b="1" dirty="0">
                <a:solidFill>
                  <a:srgbClr val="00B050"/>
                </a:solidFill>
              </a:rPr>
              <a:t>Start 20. Oktober 2021.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sz="15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E36F723-59E8-448E-B1C6-4C47ACAA4116}"/>
              </a:ext>
            </a:extLst>
          </p:cNvPr>
          <p:cNvSpPr/>
          <p:nvPr/>
        </p:nvSpPr>
        <p:spPr>
          <a:xfrm>
            <a:off x="7662672" y="121920"/>
            <a:ext cx="1152144" cy="469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783C23F-FBA1-455E-A1E2-3568F1547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444" y="162560"/>
            <a:ext cx="630555" cy="3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3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9FC830-9BEF-4DF8-8B4D-901019C1586F}"/>
              </a:ext>
            </a:extLst>
          </p:cNvPr>
          <p:cNvSpPr/>
          <p:nvPr/>
        </p:nvSpPr>
        <p:spPr>
          <a:xfrm>
            <a:off x="7662672" y="121920"/>
            <a:ext cx="1152144" cy="469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4C2B4F2-D3A8-4274-8D82-26BABD1B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68" y="179816"/>
            <a:ext cx="634039" cy="3535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D66E86-66C0-4573-873C-3766ED5C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9" y="407698"/>
            <a:ext cx="7453823" cy="450656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AC29499-C641-4DDF-89C4-45924234B19C}"/>
              </a:ext>
            </a:extLst>
          </p:cNvPr>
          <p:cNvSpPr/>
          <p:nvPr/>
        </p:nvSpPr>
        <p:spPr>
          <a:xfrm>
            <a:off x="7499102" y="909292"/>
            <a:ext cx="1190252" cy="332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B7583F1-0AF5-49F0-BBB3-10E12E2CE4E0}"/>
              </a:ext>
            </a:extLst>
          </p:cNvPr>
          <p:cNvSpPr/>
          <p:nvPr/>
        </p:nvSpPr>
        <p:spPr>
          <a:xfrm>
            <a:off x="7580887" y="4631640"/>
            <a:ext cx="1190252" cy="332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1955690945"/>
      </p:ext>
    </p:extLst>
  </p:cSld>
  <p:clrMapOvr>
    <a:masterClrMapping/>
  </p:clrMapOvr>
</p:sld>
</file>

<file path=ppt/theme/theme1.xml><?xml version="1.0" encoding="utf-8"?>
<a:theme xmlns:a="http://schemas.openxmlformats.org/drawingml/2006/main" name="EBP">
  <a:themeElements>
    <a:clrScheme name="EBP Neu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597966"/>
      </a:accent1>
      <a:accent2>
        <a:srgbClr val="8CB48C"/>
      </a:accent2>
      <a:accent3>
        <a:srgbClr val="336985"/>
      </a:accent3>
      <a:accent4>
        <a:srgbClr val="7AA2C0"/>
      </a:accent4>
      <a:accent5>
        <a:srgbClr val="E69560"/>
      </a:accent5>
      <a:accent6>
        <a:srgbClr val="EBC37B"/>
      </a:accent6>
      <a:hlink>
        <a:srgbClr val="AF2832"/>
      </a:hlink>
      <a:folHlink>
        <a:srgbClr val="AF2832"/>
      </a:folHlink>
    </a:clrScheme>
    <a:fontScheme name="EBP Schrifte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31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BP.potx" id="{E24A38D5-5C27-4B96-B56D-DA1AD9D42B01}" vid="{4ABC1180-BED2-4E01-9743-9B4DFCADA37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288</Words>
  <Application>Microsoft Office PowerPoint</Application>
  <PresentationFormat>Bildschirmpräsentation (16:9)</PresentationFormat>
  <Paragraphs>50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EBP</vt:lpstr>
      <vt:lpstr>Lokales Gebäudeprogramm in Mörel-Filet. Angebot für Wohn- und Hauseigentümer. </vt:lpstr>
      <vt:lpstr>Aktionsplan Resiliente Berggemeinden am Beispiel Mörel - Filet</vt:lpstr>
      <vt:lpstr>Programm 1: Genossenschaft «Minand fer z Dorf»</vt:lpstr>
      <vt:lpstr>Programm 2: Nachhaltiger Tourismus in Mörel - Filet</vt:lpstr>
      <vt:lpstr>Programm 3: Attraktives Wohnen in Mörel – Filet 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Lösungsansätze zur Stärkung der Zukunftsfähigkeit der Gemeinde Mörel-Filet</dc:title>
  <dc:creator>Walther, Roger</dc:creator>
  <cp:lastModifiedBy>Walther, Roger</cp:lastModifiedBy>
  <cp:revision>10</cp:revision>
  <dcterms:created xsi:type="dcterms:W3CDTF">2021-05-26T04:14:50Z</dcterms:created>
  <dcterms:modified xsi:type="dcterms:W3CDTF">2021-10-20T06:32:25Z</dcterms:modified>
</cp:coreProperties>
</file>